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60" r:id="rId3"/>
    <p:sldId id="267" r:id="rId4"/>
    <p:sldId id="261" r:id="rId5"/>
    <p:sldId id="262" r:id="rId6"/>
    <p:sldId id="263" r:id="rId7"/>
    <p:sldId id="264" r:id="rId8"/>
    <p:sldId id="265" r:id="rId9"/>
    <p:sldId id="266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9" autoAdjust="0"/>
    <p:restoredTop sz="94660"/>
  </p:normalViewPr>
  <p:slideViewPr>
    <p:cSldViewPr snapToGrid="0">
      <p:cViewPr varScale="1">
        <p:scale>
          <a:sx n="82" d="100"/>
          <a:sy n="82" d="100"/>
        </p:scale>
        <p:origin x="59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" y="11"/>
            <a:ext cx="12191978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7387" y="517952"/>
            <a:ext cx="9440034" cy="3018349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2060"/>
                </a:solidFill>
              </a:rPr>
              <a:t>Interns Skills and Description about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2743" y="5654351"/>
            <a:ext cx="2762768" cy="951204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bg1"/>
                </a:solidFill>
                <a:effectLst/>
                <a:latin typeface="Californian FB" panose="0207040306080B030204" pitchFamily="18" charset="0"/>
              </a:rPr>
              <a:t>Presentation by: </a:t>
            </a:r>
          </a:p>
          <a:p>
            <a:r>
              <a:rPr lang="en-US" sz="1800" b="1" dirty="0">
                <a:solidFill>
                  <a:schemeClr val="bg1"/>
                </a:solidFill>
                <a:effectLst/>
                <a:latin typeface="Californian FB" panose="0207040306080B030204" pitchFamily="18" charset="0"/>
              </a:rPr>
              <a:t> D</a:t>
            </a:r>
            <a:r>
              <a:rPr lang="en-US" sz="1800" b="1" cap="none" dirty="0">
                <a:solidFill>
                  <a:schemeClr val="bg1"/>
                </a:solidFill>
                <a:effectLst/>
                <a:latin typeface="Californian FB" panose="0207040306080B030204" pitchFamily="18" charset="0"/>
              </a:rPr>
              <a:t>ivyaprada </a:t>
            </a:r>
            <a:r>
              <a:rPr lang="en-US" sz="1800" b="1" dirty="0">
                <a:solidFill>
                  <a:schemeClr val="bg1"/>
                </a:solidFill>
                <a:effectLst/>
                <a:latin typeface="Californian FB" panose="0207040306080B030204" pitchFamily="18" charset="0"/>
              </a:rPr>
              <a:t>G</a:t>
            </a:r>
          </a:p>
        </p:txBody>
      </p:sp>
      <p:pic>
        <p:nvPicPr>
          <p:cNvPr id="4" name="Graphic 3" descr="Angel face with solid fill with solid fill">
            <a:extLst>
              <a:ext uri="{FF2B5EF4-FFF2-40B4-BE49-F238E27FC236}">
                <a16:creationId xmlns:a16="http://schemas.microsoft.com/office/drawing/2014/main" id="{5F9D1C9B-BA8E-2EB9-800B-B5EB7554F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00326" y="1468844"/>
            <a:ext cx="1116564" cy="111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D39C4-6002-5C64-11A9-31A9DEDAA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5" y="409111"/>
            <a:ext cx="9983755" cy="3714749"/>
          </a:xfrm>
          <a:noFill/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IN" sz="7200" b="1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  THE END </a:t>
            </a:r>
          </a:p>
          <a:p>
            <a:pPr marL="36900" indent="0">
              <a:buNone/>
            </a:pPr>
            <a:r>
              <a:rPr lang="en-IN" sz="7200" b="1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                 Thank  You</a:t>
            </a:r>
          </a:p>
        </p:txBody>
      </p:sp>
      <p:pic>
        <p:nvPicPr>
          <p:cNvPr id="6" name="Graphic 5" descr="Angel face with solid fill with solid fill">
            <a:extLst>
              <a:ext uri="{FF2B5EF4-FFF2-40B4-BE49-F238E27FC236}">
                <a16:creationId xmlns:a16="http://schemas.microsoft.com/office/drawing/2014/main" id="{DC8DE0E1-73DE-260C-5CE9-958A016F1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866893"/>
            <a:ext cx="1101867" cy="110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615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E315F-BCB7-AE0C-4CD9-CBDD50FF0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68" y="289250"/>
            <a:ext cx="6624734" cy="2071396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Algerian" panose="04020705040A02060702" pitchFamily="82" charset="0"/>
              </a:rPr>
              <a:t>AGENDA</a:t>
            </a:r>
            <a:br>
              <a:rPr lang="en-US" sz="5400" dirty="0">
                <a:solidFill>
                  <a:srgbClr val="FFFF00"/>
                </a:solidFill>
                <a:latin typeface="Algerian" panose="04020705040A02060702" pitchFamily="82" charset="0"/>
              </a:rPr>
            </a:br>
            <a:endParaRPr lang="en-IN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0CC63-43E2-41B5-F6A2-00AE6E387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0790" y="1674844"/>
            <a:ext cx="6970573" cy="4446037"/>
          </a:xfrm>
        </p:spPr>
        <p:txBody>
          <a:bodyPr>
            <a:norm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</a:rPr>
              <a:t>o1. </a:t>
            </a:r>
            <a:r>
              <a:rPr lang="en-IN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  <a:ea typeface="Microsoft JhengHei UI" panose="020B0604030504040204" pitchFamily="34" charset="-120"/>
              </a:rPr>
              <a:t>Introduction About project</a:t>
            </a:r>
          </a:p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</a:rPr>
              <a:t>o2. </a:t>
            </a:r>
            <a:r>
              <a:rPr lang="en-IN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  <a:ea typeface="Microsoft JhengHei UI" panose="020B0604030504040204" pitchFamily="34" charset="-120"/>
              </a:rPr>
              <a:t>Administrator’s Hub</a:t>
            </a:r>
          </a:p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</a:rPr>
              <a:t>o3. </a:t>
            </a:r>
            <a:r>
              <a:rPr lang="en-IN" sz="3200" b="1" kern="1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  <a:ea typeface="Microsoft JhengHei UI" panose="020B0604030504040204" pitchFamily="34" charset="-120"/>
                <a:cs typeface="Times New Roman" panose="02020603050405020304" pitchFamily="18" charset="0"/>
              </a:rPr>
              <a:t>Theatre Owner’s Corner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lt"/>
              <a:ea typeface="Microsoft JhengHei UI" panose="020B0604030504040204" pitchFamily="34" charset="-120"/>
            </a:endParaRPr>
          </a:p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</a:rPr>
              <a:t>o4. </a:t>
            </a:r>
            <a:r>
              <a:rPr lang="en-IN" sz="3200" b="1" kern="1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  <a:ea typeface="Microsoft JhengHei UI" panose="020B0604030504040204" pitchFamily="34" charset="-120"/>
                <a:cs typeface="Times New Roman" panose="02020603050405020304" pitchFamily="18" charset="0"/>
              </a:rPr>
              <a:t>Customer's Oasis</a:t>
            </a:r>
          </a:p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</a:rPr>
              <a:t>o5. </a:t>
            </a:r>
            <a:r>
              <a:rPr lang="en-IN" sz="3200" b="1" kern="1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  <a:ea typeface="Microsoft JhengHei UI" panose="020B0604030504040204" pitchFamily="34" charset="-120"/>
                <a:cs typeface="Times New Roman" panose="02020603050405020304" pitchFamily="18" charset="0"/>
              </a:rPr>
              <a:t>Objective Of Study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lt"/>
              <a:ea typeface="Microsoft JhengHei UI" panose="020B0604030504040204" pitchFamily="34" charset="-120"/>
            </a:endParaRPr>
          </a:p>
          <a:p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lt"/>
              <a:ea typeface="Microsoft JhengHei UI" panose="020B0604030504040204" pitchFamily="34" charset="-120"/>
            </a:endParaRPr>
          </a:p>
          <a:p>
            <a:pPr marL="36900" indent="0">
              <a:buNone/>
            </a:pP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lt"/>
            </a:endParaRPr>
          </a:p>
          <a:p>
            <a:pPr marL="36900" indent="0">
              <a:buNone/>
            </a:pPr>
            <a:endParaRPr lang="en-IN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3288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7DE0C-BC07-4164-841F-3638E9D71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0098" y="976408"/>
            <a:ext cx="9362991" cy="5088490"/>
          </a:xfrm>
        </p:spPr>
        <p:txBody>
          <a:bodyPr>
            <a:noAutofit/>
          </a:bodyPr>
          <a:lstStyle/>
          <a:p>
            <a:r>
              <a:rPr lang="en-IN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1"/>
                </a:solidFill>
                <a:effectLst/>
                <a:latin typeface="+mj-lt"/>
              </a:rPr>
              <a:t>o6. </a:t>
            </a:r>
            <a:r>
              <a:rPr lang="en-IN" sz="3200" b="1" kern="1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1"/>
                </a:solidFill>
                <a:effectLst/>
                <a:latin typeface="+mj-lt"/>
                <a:ea typeface="Microsoft JhengHei UI" panose="020B0604030504040204" pitchFamily="34" charset="-120"/>
                <a:cs typeface="Times New Roman" panose="02020603050405020304" pitchFamily="18" charset="0"/>
              </a:rPr>
              <a:t>Scope of Study</a:t>
            </a:r>
            <a:endParaRPr lang="en-IN" sz="32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tx1"/>
              </a:solidFill>
              <a:effectLst/>
              <a:latin typeface="+mj-lt"/>
            </a:endParaRPr>
          </a:p>
          <a:p>
            <a:r>
              <a:rPr lang="en-IN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1"/>
                </a:solidFill>
                <a:effectLst/>
                <a:latin typeface="+mj-lt"/>
              </a:rPr>
              <a:t>o7. </a:t>
            </a:r>
            <a:r>
              <a:rPr lang="en-IN" sz="3200" b="1" kern="1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1"/>
                </a:solidFill>
                <a:effectLst/>
                <a:latin typeface="+mj-lt"/>
                <a:ea typeface="Microsoft JhengHei UI" panose="020B0604030504040204" pitchFamily="34" charset="-120"/>
                <a:cs typeface="Times New Roman" panose="02020603050405020304" pitchFamily="18" charset="0"/>
              </a:rPr>
              <a:t>Limitations of the Study</a:t>
            </a:r>
            <a:endParaRPr lang="en-IN" sz="32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tx1"/>
              </a:solidFill>
              <a:effectLst/>
              <a:latin typeface="+mj-lt"/>
            </a:endParaRPr>
          </a:p>
          <a:p>
            <a:r>
              <a:rPr lang="en-IN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1"/>
                </a:solidFill>
                <a:effectLst/>
                <a:latin typeface="+mj-lt"/>
              </a:rPr>
              <a:t>o8. </a:t>
            </a:r>
            <a:r>
              <a:rPr lang="en-IN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1"/>
                </a:solidFill>
                <a:effectLst/>
                <a:latin typeface="+mj-lt"/>
                <a:ea typeface="Microsoft JhengHei UI" panose="020B0604030504040204" pitchFamily="34" charset="-120"/>
              </a:rPr>
              <a:t>Architecture</a:t>
            </a:r>
            <a:endParaRPr lang="en-IN" sz="32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tx1"/>
              </a:solidFill>
              <a:effectLst/>
              <a:latin typeface="+mj-lt"/>
            </a:endParaRPr>
          </a:p>
          <a:p>
            <a:r>
              <a:rPr lang="en-IN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1"/>
                </a:solidFill>
                <a:effectLst/>
                <a:latin typeface="+mj-lt"/>
              </a:rPr>
              <a:t>o9. </a:t>
            </a:r>
            <a:r>
              <a:rPr lang="en-IN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1"/>
                </a:solidFill>
                <a:effectLst/>
                <a:latin typeface="+mj-lt"/>
                <a:ea typeface="Microsoft JhengHei UI" panose="020B0604030504040204" pitchFamily="34" charset="-120"/>
              </a:rPr>
              <a:t>Data Flow Diagram</a:t>
            </a:r>
            <a:endParaRPr lang="en-IN" sz="32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tx1"/>
              </a:solidFill>
              <a:effectLst/>
              <a:latin typeface="+mj-lt"/>
            </a:endParaRPr>
          </a:p>
          <a:p>
            <a:r>
              <a:rPr lang="en-IN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1"/>
                </a:solidFill>
                <a:effectLst/>
                <a:latin typeface="+mj-lt"/>
              </a:rPr>
              <a:t>1o. </a:t>
            </a:r>
            <a:r>
              <a:rPr lang="en-IN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1"/>
                </a:solidFill>
                <a:effectLst/>
                <a:latin typeface="+mj-lt"/>
                <a:ea typeface="Microsoft JhengHei UI" panose="020B0604030504040204" pitchFamily="34" charset="-120"/>
              </a:rPr>
              <a:t>Objectives of the Work</a:t>
            </a:r>
            <a:endParaRPr lang="en-IN" sz="32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tx1"/>
              </a:solidFill>
              <a:effectLst/>
              <a:latin typeface="+mj-lt"/>
            </a:endParaRPr>
          </a:p>
          <a:p>
            <a:r>
              <a:rPr lang="en-IN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1"/>
                </a:solidFill>
                <a:effectLst/>
                <a:latin typeface="+mj-lt"/>
              </a:rPr>
              <a:t>11. </a:t>
            </a:r>
            <a:r>
              <a:rPr lang="en-IN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1"/>
                </a:solidFill>
                <a:effectLst/>
                <a:latin typeface="+mj-lt"/>
                <a:ea typeface="Microsoft JhengHei UI" panose="020B0604030504040204" pitchFamily="34" charset="-120"/>
              </a:rPr>
              <a:t>Technologies Learnt</a:t>
            </a:r>
            <a:endParaRPr lang="en-IN" sz="32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tx1"/>
              </a:solidFill>
              <a:effectLst/>
              <a:latin typeface="+mj-lt"/>
            </a:endParaRPr>
          </a:p>
          <a:p>
            <a:r>
              <a:rPr lang="en-IN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1"/>
                </a:solidFill>
                <a:effectLst/>
                <a:latin typeface="+mj-lt"/>
              </a:rPr>
              <a:t>12. </a:t>
            </a:r>
            <a:r>
              <a:rPr lang="en-IN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1"/>
                </a:solidFill>
                <a:effectLst/>
                <a:latin typeface="+mj-lt"/>
                <a:ea typeface="Microsoft JhengHei UI" panose="020B0604030504040204" pitchFamily="34" charset="-120"/>
              </a:rPr>
              <a:t>Internship Road Map</a:t>
            </a:r>
            <a:endParaRPr lang="en-IN" sz="32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en-IN" sz="32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90937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94BBE-418E-3DDA-EAB1-07C768104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936" y="205273"/>
            <a:ext cx="11700586" cy="6279503"/>
          </a:xfrm>
        </p:spPr>
        <p:txBody>
          <a:bodyPr>
            <a:normAutofit fontScale="70000" lnSpcReduction="20000"/>
          </a:bodyPr>
          <a:lstStyle/>
          <a:p>
            <a:r>
              <a:rPr lang="en-IN" sz="4800" b="1" dirty="0">
                <a:solidFill>
                  <a:schemeClr val="tx1"/>
                </a:solidFill>
                <a:latin typeface="Algerian" panose="04020705040A02060702" pitchFamily="82" charset="0"/>
              </a:rPr>
              <a:t> </a:t>
            </a:r>
            <a:r>
              <a:rPr lang="en-IN" sz="5400" b="1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Copperplate Gothic Bold" panose="020E0705020206020404" pitchFamily="34" charset="0"/>
                <a:ea typeface="Microsoft YaHei UI" panose="020B0503020204020204" pitchFamily="34" charset="-122"/>
              </a:rPr>
              <a:t>Introduction About project</a:t>
            </a:r>
          </a:p>
          <a:p>
            <a:pPr>
              <a:lnSpc>
                <a:spcPct val="17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44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</a:t>
            </a:r>
            <a:r>
              <a:rPr lang="en-IN" sz="36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a world where entertainment meets convenience, Cinemax emerges as your premier destination for all things cinematic.</a:t>
            </a:r>
          </a:p>
          <a:p>
            <a:pPr>
              <a:lnSpc>
                <a:spcPct val="17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3600" b="1" dirty="0">
                <a:solidFill>
                  <a:schemeClr val="tx1"/>
                </a:solidFill>
                <a:latin typeface="+mj-lt"/>
                <a:ea typeface="Microsoft JhengHei UI" panose="020B0604030504040204" pitchFamily="34" charset="-120"/>
                <a:cs typeface="Times New Roman" panose="02020603050405020304" pitchFamily="18" charset="0"/>
              </a:rPr>
              <a:t>  </a:t>
            </a:r>
            <a:r>
              <a:rPr lang="en-IN" sz="36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Our cutting-edge Movie Booking System redefines the movie-going experience.</a:t>
            </a:r>
          </a:p>
          <a:p>
            <a:pPr>
              <a:lnSpc>
                <a:spcPct val="17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3600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It’s o</a:t>
            </a:r>
            <a:r>
              <a:rPr lang="en-IN" sz="36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ffering seamless access to the latest blockbusters, a myriad of show timings, and a hassle-free booking process.</a:t>
            </a:r>
          </a:p>
          <a:p>
            <a:pPr>
              <a:lnSpc>
                <a:spcPct val="17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3600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IN" sz="3600" b="1" kern="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Whether you're a discerning movie buff, a </a:t>
            </a:r>
            <a:r>
              <a:rPr lang="en-IN" sz="3600" b="1" kern="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theater</a:t>
            </a:r>
            <a:r>
              <a:rPr lang="en-IN" sz="3600" b="1" kern="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owner looking to showcase the finest films, or an administrator ensuring smooth operations, Cinemax has something tailored just for you.</a:t>
            </a:r>
          </a:p>
        </p:txBody>
      </p:sp>
    </p:spTree>
    <p:extLst>
      <p:ext uri="{BB962C8B-B14F-4D97-AF65-F5344CB8AC3E}">
        <p14:creationId xmlns:p14="http://schemas.microsoft.com/office/powerpoint/2010/main" val="146263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171B0-E428-E241-C506-4891CDD0C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102637"/>
            <a:ext cx="11392678" cy="655941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IN" sz="3600" b="1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IN" sz="4200" b="1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Copperplate Gothic Bold" panose="020E0705020206020404" pitchFamily="34" charset="0"/>
                <a:ea typeface="Microsoft YaHei UI" panose="020B0503020204020204" pitchFamily="34" charset="-122"/>
              </a:rPr>
              <a:t>Administrator’s hub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N" sz="28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As the guardian of the Cinemax realm, administrators wield the power to orchestrate the perfect cinematic symphony.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The administrative dashboard provides a comprehensive view, allowing for effortless navigation through customer databases and theatre owner directories.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800" b="1" kern="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Equipped with the ability to delete customers and </a:t>
            </a:r>
            <a:r>
              <a:rPr lang="en-IN" sz="2800" b="1" kern="100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theater</a:t>
            </a:r>
            <a:r>
              <a:rPr lang="en-IN" sz="2800" b="1" kern="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owners when necessary, administrators ensure the seamless functioning of Cinemax.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IN" sz="2800" b="1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IN" sz="28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IN" sz="3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732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2E887-23D0-138B-E8D0-FF6867D82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11" y="82524"/>
            <a:ext cx="7894319" cy="1584960"/>
          </a:xfrm>
        </p:spPr>
        <p:txBody>
          <a:bodyPr>
            <a:normAutofit/>
          </a:bodyPr>
          <a:lstStyle/>
          <a:p>
            <a:r>
              <a:rPr lang="en-IN" sz="3600" kern="100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Copperplate Gothic Bold" panose="020E07050202060204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Theatre Owner’s Corner</a:t>
            </a:r>
            <a:br>
              <a:rPr lang="en-IN" sz="3600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36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A21FB-BF21-8200-3803-F746304E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312" y="951722"/>
            <a:ext cx="11779170" cy="5626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tx1"/>
                </a:solidFill>
                <a:effectLst/>
                <a:ea typeface="Microsoft JhengHei UI" panose="020B0604030504040204" pitchFamily="34" charset="-120"/>
                <a:cs typeface="Times New Roman" panose="02020603050405020304" pitchFamily="18" charset="0"/>
              </a:rPr>
              <a:t> For theatre owners, Cinemax is not just a platform; it's a stage to showcase cinematic brilliance.</a:t>
            </a:r>
            <a:endParaRPr lang="en-IN" sz="2800" b="1" dirty="0">
              <a:solidFill>
                <a:schemeClr val="tx1"/>
              </a:solidFill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tx1"/>
                </a:solidFill>
                <a:effectLst/>
                <a:ea typeface="Microsoft JhengHei U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IN" sz="2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Empowered with the ability to add movies and set show timings, theatre owners transform their venues into cinematic sanctuaries</a:t>
            </a:r>
            <a:r>
              <a:rPr lang="en-IN" sz="2800" b="1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 </a:t>
            </a:r>
          </a:p>
          <a:p>
            <a:pPr>
              <a:lnSpc>
                <a:spcPct val="150000"/>
              </a:lnSpc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800" b="1" kern="1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IN" sz="2800" b="1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Through the intuitive interface, they curate a captivating lineup of films, tailored to tantalize the senses of every moviegoer. With Cinemax, </a:t>
            </a:r>
            <a:r>
              <a:rPr lang="en-IN" sz="2800" b="1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theater</a:t>
            </a:r>
            <a:r>
              <a:rPr lang="en-IN" sz="2800" b="1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owners reignite the magic of cinema, one screening at a time.</a:t>
            </a:r>
            <a:endParaRPr lang="en-IN" sz="2800" b="1" kern="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800" b="1" kern="100" dirty="0">
              <a:solidFill>
                <a:schemeClr val="tx1"/>
              </a:solidFill>
              <a:effectLst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  <a:p>
            <a:endParaRPr lang="en-IN" sz="2800" b="1" dirty="0">
              <a:solidFill>
                <a:schemeClr val="tx1"/>
              </a:solidFill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560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E17D5-362C-F80D-0F85-C753E2D67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718" y="0"/>
            <a:ext cx="11784563" cy="6578081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N" sz="2400" b="1" kern="100" dirty="0">
                <a:solidFill>
                  <a:srgbClr val="FFFF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kern="10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CUSTOMER'S OASIS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Step into the world of Cinemax, where movie magic awaits at your fingertips. As a customer, your journey begins with a simple search.</a:t>
            </a:r>
            <a:endParaRPr lang="en-IN" sz="2400" b="1" kern="10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j-lt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</a:rPr>
              <a:t>A</a:t>
            </a:r>
            <a:r>
              <a:rPr lang="en-IN" sz="24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s you explore an extensive collection of movies and show timings.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</a:rPr>
              <a:t>T</a:t>
            </a:r>
            <a:r>
              <a:rPr lang="en-IN" sz="24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he comfort of your own device, you can effortlessly browse, select, and book your preferred screenings with ease.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400" b="1" kern="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With secure transactions and instant confirmations, Cinemax ensures that every movie experience is nothing short of extraordinary.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Whether you're an administrator, a </a:t>
            </a:r>
            <a:r>
              <a:rPr lang="en-IN" sz="2400" b="1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theater</a:t>
            </a:r>
            <a:r>
              <a:rPr lang="en-IN" sz="24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owner, or a valued customer, Cinemax invites you to embark on an unforgettable adventure, where the magic of movies comes to life. </a:t>
            </a:r>
            <a:endParaRPr lang="en-IN" sz="2400" b="1" kern="1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90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24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endParaRPr lang="en-IN" sz="2400" b="1" u="sng" kern="1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IN" sz="2400" b="1" kern="100" dirty="0">
              <a:solidFill>
                <a:schemeClr val="tx1"/>
              </a:solidFill>
              <a:effectLst/>
              <a:latin typeface="+mj-lt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59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514E-C87E-C8A1-AA67-8C377E217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125" y="77547"/>
            <a:ext cx="7925405" cy="1361440"/>
          </a:xfrm>
        </p:spPr>
        <p:txBody>
          <a:bodyPr>
            <a:noAutofit/>
          </a:bodyPr>
          <a:lstStyle/>
          <a:p>
            <a:r>
              <a:rPr lang="en-IN" sz="3600" b="1" kern="100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Copperplate Gothic Bold" panose="020E07050202060204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Objective Of Study</a:t>
            </a:r>
            <a:br>
              <a:rPr lang="en-IN" sz="36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3600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6302-683F-EB54-1F87-E9492A1CA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8" y="832705"/>
            <a:ext cx="11187404" cy="573604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2400" b="1" kern="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kern="100" dirty="0">
                <a:ln w="0"/>
                <a:solidFill>
                  <a:schemeClr val="tx1"/>
                </a:solidFill>
                <a:latin typeface="+mj-lt"/>
                <a:ea typeface="Microsoft YaHei UI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IN" sz="2400" b="1" kern="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 objective of developing the Movie Booking System is to create a seamless and efficient platform that caters to the diverse needs of administrators, theatre owners, and customers within the realm of movie entertainment. This system aims to achieve several key objectives:</a:t>
            </a:r>
          </a:p>
          <a:p>
            <a:pPr marL="342900" indent="-342900">
              <a:lnSpc>
                <a:spcPct val="100000"/>
              </a:lnSpc>
              <a:spcAft>
                <a:spcPts val="800"/>
              </a:spcAft>
              <a:buClr>
                <a:schemeClr val="tx1"/>
              </a:buClr>
              <a:buAutoNum type="arabicPeriod"/>
              <a:tabLst>
                <a:tab pos="457200" algn="l"/>
              </a:tabLst>
            </a:pPr>
            <a:r>
              <a:rPr lang="en-IN" sz="24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Streamlined Operations.                </a:t>
            </a:r>
            <a:endParaRPr lang="en-IN" sz="2400" b="1" kern="1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Aft>
                <a:spcPts val="800"/>
              </a:spcAft>
              <a:buClr>
                <a:schemeClr val="tx1"/>
              </a:buClr>
              <a:buAutoNum type="arabicPeriod"/>
              <a:tabLst>
                <a:tab pos="457200" algn="l"/>
              </a:tabLst>
            </a:pPr>
            <a:r>
              <a:rPr lang="en-IN" sz="24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Enhanced User Experience.</a:t>
            </a:r>
          </a:p>
          <a:p>
            <a:pPr marL="342900" indent="-342900">
              <a:lnSpc>
                <a:spcPct val="100000"/>
              </a:lnSpc>
              <a:spcAft>
                <a:spcPts val="800"/>
              </a:spcAft>
              <a:buClr>
                <a:schemeClr val="tx1"/>
              </a:buClr>
              <a:buAutoNum type="arabicPeriod"/>
              <a:tabLst>
                <a:tab pos="457200" algn="l"/>
              </a:tabLst>
            </a:pPr>
            <a:r>
              <a:rPr lang="en-IN" sz="24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Centralized Management</a:t>
            </a:r>
            <a:r>
              <a:rPr lang="en-IN" sz="2400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</a:rPr>
              <a:t>.</a:t>
            </a:r>
          </a:p>
          <a:p>
            <a:pPr marL="342900" indent="-342900">
              <a:lnSpc>
                <a:spcPct val="100000"/>
              </a:lnSpc>
              <a:spcAft>
                <a:spcPts val="800"/>
              </a:spcAft>
              <a:buClr>
                <a:schemeClr val="tx1"/>
              </a:buClr>
              <a:buAutoNum type="arabicPeriod"/>
              <a:tabLst>
                <a:tab pos="457200" algn="l"/>
              </a:tabLst>
            </a:pPr>
            <a:r>
              <a:rPr lang="en-IN" sz="24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Empowered </a:t>
            </a:r>
            <a:r>
              <a:rPr lang="en-IN" sz="2400" b="1" dirty="0" err="1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Theater</a:t>
            </a:r>
            <a:r>
              <a:rPr lang="en-IN" sz="24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Owners.</a:t>
            </a:r>
          </a:p>
          <a:p>
            <a:pPr marL="342900" indent="-342900">
              <a:lnSpc>
                <a:spcPct val="100000"/>
              </a:lnSpc>
              <a:spcAft>
                <a:spcPts val="800"/>
              </a:spcAft>
              <a:buClr>
                <a:schemeClr val="tx1"/>
              </a:buClr>
              <a:buFont typeface="Calibri" panose="020F0502020204030204" pitchFamily="34" charset="0"/>
              <a:buAutoNum type="arabicPeriod"/>
              <a:tabLst>
                <a:tab pos="457200" algn="l"/>
              </a:tabLst>
            </a:pPr>
            <a:r>
              <a:rPr lang="en-IN" sz="24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Convenient Customer Access.</a:t>
            </a:r>
          </a:p>
          <a:p>
            <a:pPr marL="342900" indent="-342900">
              <a:lnSpc>
                <a:spcPct val="100000"/>
              </a:lnSpc>
              <a:spcAft>
                <a:spcPts val="800"/>
              </a:spcAft>
              <a:buClr>
                <a:schemeClr val="tx1"/>
              </a:buClr>
              <a:buFont typeface="Calibri" panose="020F0502020204030204" pitchFamily="34" charset="0"/>
              <a:buAutoNum type="arabicPeriod"/>
              <a:tabLst>
                <a:tab pos="457200" algn="l"/>
              </a:tabLst>
            </a:pPr>
            <a:r>
              <a:rPr lang="en-IN" sz="24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Optimized Resource Allocation</a:t>
            </a:r>
            <a:r>
              <a:rPr lang="en-IN" sz="2400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</a:rPr>
              <a:t>.</a:t>
            </a:r>
            <a:endParaRPr lang="en-IN" sz="2400" b="1" kern="1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spcAft>
                <a:spcPts val="800"/>
              </a:spcAft>
              <a:buClr>
                <a:schemeClr val="tx1"/>
              </a:buClr>
              <a:buAutoNum type="arabicPeriod"/>
              <a:tabLst>
                <a:tab pos="457200" algn="l"/>
              </a:tabLst>
            </a:pPr>
            <a:endParaRPr lang="en-IN" sz="2400" b="1" kern="1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Aft>
                <a:spcPts val="800"/>
              </a:spcAft>
              <a:tabLst>
                <a:tab pos="457200" algn="l"/>
              </a:tabLst>
            </a:pPr>
            <a:endParaRPr lang="en-IN" sz="2400" b="1" kern="100" dirty="0">
              <a:solidFill>
                <a:schemeClr val="tx1"/>
              </a:solidFill>
              <a:effectLst/>
              <a:latin typeface="+mj-lt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37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C75A4-18BA-90E8-B52C-ED46D702F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74320"/>
            <a:ext cx="5497165" cy="1127760"/>
          </a:xfrm>
        </p:spPr>
        <p:txBody>
          <a:bodyPr>
            <a:normAutofit/>
          </a:bodyPr>
          <a:lstStyle/>
          <a:p>
            <a:r>
              <a:rPr lang="en-IN" sz="3200" kern="100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Copperplate Gothic Bold" panose="020E07050202060204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3600" kern="100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Copperplate Gothic Bold" panose="020E07050202060204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Scope Of Study </a:t>
            </a:r>
            <a:br>
              <a:rPr lang="en-IN" sz="2000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36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24746-EC6D-5F00-4B3F-50AD1BA81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873760"/>
            <a:ext cx="10983565" cy="570992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IN" sz="2600" b="1" kern="100" dirty="0">
                <a:solidFill>
                  <a:schemeClr val="tx1"/>
                </a:solidFill>
                <a:effectLst/>
                <a:latin typeface="+mj-lt"/>
                <a:ea typeface="Microsoft JhengHei U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IN" sz="26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The scope of study for the Movie Booking System encompasses a comprehensive exploration of various aspects related to the development, implementation, and utilization of the system. Key components within the scope include:</a:t>
            </a:r>
          </a:p>
          <a:p>
            <a:pPr marL="342900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-IN" sz="26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Functional Requirements</a:t>
            </a:r>
            <a:r>
              <a:rPr lang="en-IN" sz="2600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</a:rPr>
              <a:t>.              6.  </a:t>
            </a:r>
            <a:r>
              <a:rPr lang="en-IN" sz="26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Database Design.</a:t>
            </a:r>
            <a:endParaRPr lang="en-IN" sz="2600" b="1" dirty="0">
              <a:solidFill>
                <a:schemeClr val="tx1"/>
              </a:solidFill>
              <a:latin typeface="+mj-lt"/>
              <a:ea typeface="Calibri" panose="020F0502020204030204" pitchFamily="34" charset="0"/>
            </a:endParaRPr>
          </a:p>
          <a:p>
            <a:pPr marL="342900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-IN" sz="26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User Roles and Permissions.         7.  Security Measures.</a:t>
            </a:r>
          </a:p>
          <a:p>
            <a:pPr marL="342900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-IN" sz="26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Technical Infrastructure.               </a:t>
            </a:r>
            <a:r>
              <a:rPr lang="en-IN" sz="2600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</a:rPr>
              <a:t> 8.  </a:t>
            </a:r>
            <a:r>
              <a:rPr lang="en-IN" sz="26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Integration with External Systems. </a:t>
            </a:r>
          </a:p>
          <a:p>
            <a:pPr marL="342900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-IN" sz="26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System Architecture</a:t>
            </a:r>
            <a:r>
              <a:rPr lang="en-IN" sz="2600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</a:rPr>
              <a:t>.                      9.  </a:t>
            </a:r>
            <a:r>
              <a:rPr lang="en-IN" sz="26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Testing and Quality Assurance.</a:t>
            </a:r>
            <a:endParaRPr lang="en-IN" sz="2600" b="1" dirty="0">
              <a:solidFill>
                <a:schemeClr val="tx1"/>
              </a:solidFill>
              <a:latin typeface="+mj-lt"/>
              <a:ea typeface="Calibri" panose="020F0502020204030204" pitchFamily="34" charset="0"/>
            </a:endParaRPr>
          </a:p>
          <a:p>
            <a:pPr marL="342900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-IN" sz="26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User Interface Design.                   10. Documentation and Training.</a:t>
            </a:r>
            <a:endParaRPr lang="en-IN" sz="2600" b="1" dirty="0">
              <a:solidFill>
                <a:schemeClr val="tx1"/>
              </a:solidFill>
              <a:latin typeface="+mj-lt"/>
              <a:ea typeface="Calibri" panose="020F0502020204030204" pitchFamily="34" charset="0"/>
            </a:endParaRPr>
          </a:p>
          <a:p>
            <a:pPr marL="36900" indent="0" algn="just">
              <a:lnSpc>
                <a:spcPct val="150000"/>
              </a:lnSpc>
              <a:buNone/>
            </a:pPr>
            <a:r>
              <a:rPr lang="en-IN" sz="2600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</a:rPr>
              <a:t>  </a:t>
            </a:r>
            <a:r>
              <a:rPr lang="en-IN" sz="26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endParaRPr lang="en-IN" sz="26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041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{396761CE-0626-47AE-8888-6A2C4E6A49F8}tf12214701_win32</Template>
  <TotalTime>110</TotalTime>
  <Words>600</Words>
  <Application>Microsoft Office PowerPoint</Application>
  <PresentationFormat>Widescreen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Microsoft JhengHei UI</vt:lpstr>
      <vt:lpstr>Microsoft YaHei UI</vt:lpstr>
      <vt:lpstr>Algerian</vt:lpstr>
      <vt:lpstr>Arial Black</vt:lpstr>
      <vt:lpstr>Calibri</vt:lpstr>
      <vt:lpstr>Californian FB</vt:lpstr>
      <vt:lpstr>Copperplate Gothic Bold</vt:lpstr>
      <vt:lpstr>Goudy Old Style</vt:lpstr>
      <vt:lpstr>Times New Roman</vt:lpstr>
      <vt:lpstr>Wingdings</vt:lpstr>
      <vt:lpstr>Wingdings 2</vt:lpstr>
      <vt:lpstr>SlateVTI</vt:lpstr>
      <vt:lpstr>Interns Skills and Description about project</vt:lpstr>
      <vt:lpstr>AGENDA </vt:lpstr>
      <vt:lpstr>PowerPoint Presentation</vt:lpstr>
      <vt:lpstr>PowerPoint Presentation</vt:lpstr>
      <vt:lpstr>PowerPoint Presentation</vt:lpstr>
      <vt:lpstr>Theatre Owner’s Corner </vt:lpstr>
      <vt:lpstr>PowerPoint Presentation</vt:lpstr>
      <vt:lpstr>Objective Of Study </vt:lpstr>
      <vt:lpstr> Scope Of Study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Divyaprada G</dc:creator>
  <cp:lastModifiedBy>Divyaprada G</cp:lastModifiedBy>
  <cp:revision>35</cp:revision>
  <dcterms:created xsi:type="dcterms:W3CDTF">2024-04-19T07:31:50Z</dcterms:created>
  <dcterms:modified xsi:type="dcterms:W3CDTF">2024-05-13T17:04:12Z</dcterms:modified>
</cp:coreProperties>
</file>